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2" r:id="rId3"/>
    <p:sldId id="326" r:id="rId4"/>
    <p:sldId id="257" r:id="rId5"/>
    <p:sldId id="310" r:id="rId6"/>
    <p:sldId id="324" r:id="rId7"/>
    <p:sldId id="281" r:id="rId8"/>
    <p:sldId id="285" r:id="rId9"/>
    <p:sldId id="282" r:id="rId10"/>
    <p:sldId id="294" r:id="rId11"/>
    <p:sldId id="284" r:id="rId12"/>
    <p:sldId id="283" r:id="rId13"/>
    <p:sldId id="287" r:id="rId14"/>
    <p:sldId id="286" r:id="rId15"/>
    <p:sldId id="321" r:id="rId16"/>
    <p:sldId id="290" r:id="rId17"/>
    <p:sldId id="295" r:id="rId18"/>
    <p:sldId id="302" r:id="rId19"/>
    <p:sldId id="303" r:id="rId20"/>
    <p:sldId id="325" r:id="rId21"/>
    <p:sldId id="309" r:id="rId22"/>
    <p:sldId id="304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hen, Jennifer K." initials="CJK" lastIdx="5" clrIdx="0">
    <p:extLst>
      <p:ext uri="{19B8F6BF-5375-455C-9EA6-DF929625EA0E}">
        <p15:presenceInfo xmlns:p15="http://schemas.microsoft.com/office/powerpoint/2012/main" userId="S-1-5-21-1030296908-513020922-313593124-20894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1" autoAdjust="0"/>
  </p:normalViewPr>
  <p:slideViewPr>
    <p:cSldViewPr snapToGrid="0"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8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BC3AD4-6D4A-41B6-878A-50B85368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2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83BE1C-CECB-45C5-A6B2-B8A2D08932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2617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23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96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3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40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0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64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4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93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08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59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9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5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6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1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0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7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5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ock Sty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946"/>
            <a:ext cx="9153071" cy="6836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82170CC-3A8A-4ED7-81C7-DCAE723A8FC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Leadership &amp; Student Involvement_FY19_Budget Workshop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leAlt2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7" y="111907"/>
            <a:ext cx="8917854" cy="6612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5" y="3065236"/>
            <a:ext cx="4016633" cy="116205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4227286"/>
            <a:ext cx="4015304" cy="18988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88B936-51D3-4FA5-B5D3-CC657192075F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leAlt2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7" y="111907"/>
            <a:ext cx="8917854" cy="6612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5" y="3065236"/>
            <a:ext cx="4016633" cy="116205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4227286"/>
            <a:ext cx="4015304" cy="18988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85C4F-2031-4C05-817B-BC8AB0DDF7CA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85" y="29062"/>
            <a:ext cx="8586502" cy="6745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9174499-37BA-4F17-BB0E-84E39F59D7C6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rown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03" y="3322797"/>
            <a:ext cx="386914" cy="302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ock Style Variation 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8" y="133805"/>
            <a:ext cx="8763292" cy="43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37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5E1D8D4-7F95-42C3-8D1F-48270BD5FD58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kumimoji="0" lang="en-US" sz="3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0" lang="en-US"/>
              <a:t>Click to edit Master text styles</a:t>
            </a:r>
          </a:p>
        </p:txBody>
      </p:sp>
      <p:pic>
        <p:nvPicPr>
          <p:cNvPr id="17" name="Picture 16" descr="Crown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8" y="405693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ock Style Variation 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8" y="133805"/>
            <a:ext cx="8763292" cy="43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37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C14A41-7336-4E60-8EE8-A20F6BC1670F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kumimoji="0" lang="en-US" sz="3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0" lang="en-US"/>
              <a:t>Click to edit Master text styles</a:t>
            </a:r>
          </a:p>
        </p:txBody>
      </p:sp>
      <p:pic>
        <p:nvPicPr>
          <p:cNvPr id="17" name="Picture 16" descr="Crown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8" y="405693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ock Style Variation 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8" y="133805"/>
            <a:ext cx="8763292" cy="43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37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F609BB5-A18B-4E46-B7FC-48762010C4D3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39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17" name="Picture 16" descr="Crown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8" y="405693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8A874A2-D924-47D0-AD04-020562F43D41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pic>
        <p:nvPicPr>
          <p:cNvPr id="12" name="Picture 11" descr="Cr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766719"/>
            <a:ext cx="378263" cy="295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87E"/>
              </a:buClr>
              <a:defRPr/>
            </a:lvl1pPr>
            <a:lvl2pPr>
              <a:buClr>
                <a:srgbClr val="8ED8F8"/>
              </a:buClr>
              <a:defRPr/>
            </a:lvl2pPr>
            <a:lvl3pPr>
              <a:buClr>
                <a:srgbClr val="00487E"/>
              </a:buClr>
              <a:defRPr/>
            </a:lvl3pPr>
            <a:lvl4pPr>
              <a:buClr>
                <a:srgbClr val="8ED8F8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0325-04E2-4554-B271-5FF82F020BD0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F6E-7FB4-456A-9A0E-97B8A3BA472F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2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228492"/>
            <a:ext cx="3474831" cy="634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97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9235" y="3733800"/>
            <a:ext cx="3255264" cy="2392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DA749C0-87BD-4E0E-8E63-92F4E8645400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pic>
        <p:nvPicPr>
          <p:cNvPr id="10" name="Picture 9" descr="Crown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5" y="336758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le Slide 2 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4" y="96639"/>
            <a:ext cx="8917854" cy="6644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72" y="2571750"/>
            <a:ext cx="585447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643" y="3733800"/>
            <a:ext cx="5852535" cy="2392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87A77D-2D40-489B-A87E-261A45C60DB6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8ED8F8"/>
              </a:buClr>
              <a:defRPr sz="1800"/>
            </a:lvl2pPr>
            <a:lvl3pPr>
              <a:defRPr sz="1800"/>
            </a:lvl3pPr>
            <a:lvl4pPr>
              <a:buClr>
                <a:srgbClr val="8ED8F8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8C3B-9D34-4A42-9C42-4C37A7EA9D23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8ED8F8"/>
              </a:buClr>
              <a:defRPr sz="1800"/>
            </a:lvl2pPr>
            <a:lvl3pPr>
              <a:defRPr sz="1800"/>
            </a:lvl3pPr>
            <a:lvl4pPr>
              <a:buClr>
                <a:srgbClr val="8ED8F8"/>
              </a:buCl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ED10-DBB5-4BB4-8EBC-C93E521E9139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DA5120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4ECE-E9DA-492D-8BC7-AA93EDA4C9EA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FC4-E46B-47C5-AA5C-60B6B35F3FCF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2" name="Picture 11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A1D2-5666-47B6-AB14-2C629A983597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3" name="Picture 12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FB98-8AF5-43B1-AB52-B320D4A26C90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B967-564A-434C-A3E4-0E58A8894942}" type="datetime1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155DD14-406F-434B-97A2-7811BEF872D3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r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66719"/>
            <a:ext cx="378263" cy="295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0E9-2C59-4BD9-BE56-F1AD4B486D85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rown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98" y="1442102"/>
            <a:ext cx="404132" cy="31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6635-FD11-4725-BD5C-530DEF751133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r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32700" y="841771"/>
            <a:ext cx="288780" cy="22594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4-1-02.png"/>
          <p:cNvPicPr>
            <a:picLocks noChangeAspect="1"/>
          </p:cNvPicPr>
          <p:nvPr/>
        </p:nvPicPr>
        <p:blipFill>
          <a:blip r:embed="rId2"/>
          <a:srcRect l="43494" r="32565" b="1705"/>
          <a:stretch>
            <a:fillRect/>
          </a:stretch>
        </p:blipFill>
        <p:spPr>
          <a:xfrm>
            <a:off x="6795247" y="-1952338"/>
            <a:ext cx="2133600" cy="6494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095-CC36-4BD0-8CE4-9B898F4D7066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r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2" y="4655286"/>
            <a:ext cx="262786" cy="2056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4-1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93" y="-1952338"/>
            <a:ext cx="8911758" cy="6607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0D4-3102-4C06-8218-2012C40298E0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r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2" y="4655286"/>
            <a:ext cx="262786" cy="2056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le Slide 2 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4" y="96639"/>
            <a:ext cx="8917854" cy="6644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72" y="2571750"/>
            <a:ext cx="585447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643" y="3733800"/>
            <a:ext cx="5852535" cy="2392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5426E3-3A9F-4A7D-A907-4903504DFF33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le Slide 2 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4" y="121220"/>
            <a:ext cx="8917854" cy="6595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72" y="2571750"/>
            <a:ext cx="585447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643" y="3733800"/>
            <a:ext cx="5852535" cy="2392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EBCF76-3D2C-4DBF-BFA0-F3EE5B227413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le Slide 2 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7" y="121220"/>
            <a:ext cx="8851867" cy="6595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72" y="2571750"/>
            <a:ext cx="585447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643" y="3733800"/>
            <a:ext cx="5852535" cy="2392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B7DC9C-089A-4704-ADBB-F25EA1A6313A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le Slide 2 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7" y="121220"/>
            <a:ext cx="8851867" cy="6595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72" y="2571750"/>
            <a:ext cx="585447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643" y="3733800"/>
            <a:ext cx="5852535" cy="2392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7B9F34-708C-40AD-B468-EBFD2229A2BB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leAlt2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7" y="95880"/>
            <a:ext cx="8917854" cy="6644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5" y="3065236"/>
            <a:ext cx="4016633" cy="116205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4227286"/>
            <a:ext cx="4015304" cy="18988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86A5C-748F-4914-8B17-4A76D72E1081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B7890F-AA57-451F-A329-DB7008B8B3ED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Leadership &amp; Student Involvement_FY19_Budget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A242A5F-7C04-9E41-A586-FB8100474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8ED8F8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8ED8F8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rwords.com/4879/ta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ucaterting.catertrax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rgsync.com/3698/files/280323/sho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orgsync.com/3698/files/280326/sho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rgsync.com/3698/files/280323/sho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orgsync.com/3698/files/280326/show" TargetMode="External"/><Relationship Id="rId4" Type="http://schemas.openxmlformats.org/officeDocument/2006/relationships/hyperlink" Target="https://orgsync.com/3698/files/280324/sho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mfida002@odu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woodell@odu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du.campusgroups.com/lsi/hom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LSI Finance Workshop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2551611" y="5233851"/>
            <a:ext cx="6287589" cy="1077301"/>
          </a:xfrm>
        </p:spPr>
        <p:txBody>
          <a:bodyPr>
            <a:normAutofit/>
          </a:bodyPr>
          <a:lstStyle/>
          <a:p>
            <a:r>
              <a:rPr lang="en-US" sz="2000" dirty="0"/>
              <a:t>Office of Leadership &amp; Student Involvement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Disallowed Expenditures on all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6" y="1207698"/>
            <a:ext cx="7556313" cy="520172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expenditure that does not benefit the university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Alcohol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Non-essential, unreasonable accommodations while traveling, such as luxury accommodations, upgrades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food/beverage services for special meetings, events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Gift cards or gift certificates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Flowers and gifts for non-approved events/holidays (birthdays, baby shower, “Thank You”, etc.)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Donations, contributions to outside organizations</a:t>
            </a:r>
          </a:p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individual member’s dues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not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funded (SGA Bylaw). Chapter DUES for organizations that are part of a national organization as a whole may be funded through your budget. Preapproval from Academic Affairs required for all memberships.</a:t>
            </a: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6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/>
              <a:t>Small Business Expense (SBE) Reimbursements (non-travel)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967" y="1144835"/>
            <a:ext cx="7556313" cy="4820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00487E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00487E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/>
              <a:t>Reimbursements are issued for items which are purchased with individual member funds not organization funds.</a:t>
            </a:r>
          </a:p>
          <a:p>
            <a:pPr lvl="1"/>
            <a:r>
              <a:rPr lang="en-US" altLang="en-US" dirty="0"/>
              <a:t>Don’t forget to put the name, UIN, and address of the person being reimbursed on the Monarch Group Request</a:t>
            </a:r>
          </a:p>
          <a:p>
            <a:pPr lvl="1"/>
            <a:r>
              <a:rPr lang="en-US" altLang="en-US" dirty="0"/>
              <a:t>Turn in </a:t>
            </a:r>
            <a:r>
              <a:rPr lang="en-US" altLang="en-US" b="1" u="sng" dirty="0"/>
              <a:t>ORIGINAL</a:t>
            </a:r>
            <a:r>
              <a:rPr lang="en-US" altLang="en-US" dirty="0"/>
              <a:t> </a:t>
            </a:r>
            <a:r>
              <a:rPr lang="en-US" altLang="en-US" b="1" i="1" dirty="0"/>
              <a:t>Itemized</a:t>
            </a:r>
            <a:r>
              <a:rPr lang="en-US" altLang="en-US" i="1" dirty="0"/>
              <a:t> </a:t>
            </a:r>
            <a:r>
              <a:rPr lang="en-US" altLang="en-US" dirty="0"/>
              <a:t>receipts for purchases within 5 days of purchase it must also list the method of payment (cash, last 4 of CC)</a:t>
            </a:r>
          </a:p>
          <a:p>
            <a:pPr lvl="1"/>
            <a:r>
              <a:rPr lang="en-US" altLang="en-US" dirty="0"/>
              <a:t>Receipts older than 30 days will not be processed</a:t>
            </a:r>
          </a:p>
          <a:p>
            <a:r>
              <a:rPr lang="en-US" altLang="en-US" sz="3300" b="1" i="1" u="sng" dirty="0"/>
              <a:t>The limit per student per </a:t>
            </a:r>
          </a:p>
          <a:p>
            <a:pPr marL="0" indent="0">
              <a:buNone/>
            </a:pPr>
            <a:r>
              <a:rPr lang="en-US" altLang="en-US" sz="3300" b="1" i="1" u="sng" dirty="0"/>
              <a:t>SBE reimbursement is</a:t>
            </a:r>
          </a:p>
          <a:p>
            <a:pPr marL="0" indent="0">
              <a:buNone/>
            </a:pPr>
            <a:r>
              <a:rPr lang="en-US" altLang="en-US" sz="3300" b="1" i="1" u="sng" dirty="0"/>
              <a:t> $200</a:t>
            </a:r>
          </a:p>
          <a:p>
            <a:pPr marL="0" indent="0">
              <a:buNone/>
            </a:pPr>
            <a:r>
              <a:rPr lang="en-US" altLang="en-US" sz="3300" b="1" i="1" u="sng" dirty="0"/>
              <a:t>These receipts should be uploaded to Monarch Groups in the payment request</a:t>
            </a:r>
          </a:p>
          <a:p>
            <a:endParaRPr lang="en-US" altLang="en-US" sz="2800" dirty="0"/>
          </a:p>
          <a:p>
            <a:pPr marL="0" indent="0">
              <a:buFont typeface="Wingdings" pitchFamily="2" charset="2"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6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946696"/>
            <a:ext cx="7556313" cy="4790535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All</a:t>
            </a:r>
            <a:r>
              <a:rPr lang="en-US" altLang="en-US" sz="2800" dirty="0"/>
              <a:t> goods purchased with University funds </a:t>
            </a:r>
            <a:br>
              <a:rPr lang="en-US" altLang="en-US" sz="2800" dirty="0"/>
            </a:br>
            <a:r>
              <a:rPr lang="en-US" altLang="en-US" sz="2800" dirty="0"/>
              <a:t>should be tax exempt, </a:t>
            </a:r>
            <a:r>
              <a:rPr lang="en-US" altLang="en-US" sz="2800" i="1" dirty="0"/>
              <a:t>except</a:t>
            </a:r>
            <a:r>
              <a:rPr lang="en-US" altLang="en-US" sz="2800" dirty="0"/>
              <a:t> hotels and off campus food. 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5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ID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36" y="1285630"/>
            <a:ext cx="7556313" cy="508390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600" dirty="0"/>
              <a:t>You will need an Employment Identification Number (EIN#) to establish an off campus account.</a:t>
            </a:r>
          </a:p>
          <a:p>
            <a:pPr>
              <a:defRPr/>
            </a:pPr>
            <a:r>
              <a:rPr lang="en-US" altLang="en-US" sz="3600" dirty="0"/>
              <a:t>This number is assigned to businesses and organizations for </a:t>
            </a:r>
            <a:r>
              <a:rPr lang="en-US" altLang="en-US" sz="3600" u="sng" dirty="0">
                <a:hlinkClick r:id="rId3"/>
              </a:rPr>
              <a:t>tax</a:t>
            </a:r>
            <a:r>
              <a:rPr lang="en-US" altLang="en-US" sz="3600" dirty="0"/>
              <a:t> reporting purposes </a:t>
            </a:r>
          </a:p>
          <a:p>
            <a:pPr>
              <a:defRPr/>
            </a:pPr>
            <a:r>
              <a:rPr lang="en-US" altLang="en-US" sz="3600" dirty="0"/>
              <a:t>For ODU student organizations,  fill out an application for an EIN on </a:t>
            </a:r>
            <a:r>
              <a:rPr lang="en-US" altLang="en-US" sz="3600" u="sng" dirty="0">
                <a:solidFill>
                  <a:srgbClr val="00B050"/>
                </a:solidFill>
              </a:rPr>
              <a:t>www.irs.gov</a:t>
            </a:r>
            <a:r>
              <a:rPr lang="en-US" altLang="en-US" sz="3600" dirty="0"/>
              <a:t> to be considered a non-profit organization </a:t>
            </a: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Campus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36" y="1285630"/>
            <a:ext cx="7556313" cy="557237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4200" dirty="0"/>
              <a:t>In addition to an SGA account, organizations may also have an off-campus bank account for dues and fundraising money.</a:t>
            </a:r>
          </a:p>
          <a:p>
            <a:r>
              <a:rPr lang="en-US" altLang="en-US" sz="4200" dirty="0"/>
              <a:t>If you choose to establish an off campus account, it is recommended you have two officers’ signatures on the account</a:t>
            </a:r>
          </a:p>
          <a:p>
            <a:r>
              <a:rPr lang="en-US" altLang="en-US" sz="4200" dirty="0"/>
              <a:t>Set up your statements for electronic delivery</a:t>
            </a:r>
          </a:p>
          <a:p>
            <a:r>
              <a:rPr lang="en-US" altLang="en-US" sz="4200" b="1" i="1" dirty="0">
                <a:solidFill>
                  <a:srgbClr val="FF0000"/>
                </a:solidFill>
              </a:rPr>
              <a:t>LSI does not have access/information/authority to outside accounts – we are HANDS OFF on these accounts.</a:t>
            </a:r>
          </a:p>
          <a:p>
            <a:endParaRPr lang="en-US" altLang="en-US" sz="3600" dirty="0"/>
          </a:p>
          <a:p>
            <a:endParaRPr lang="en-US" altLang="en-US" sz="3600" dirty="0"/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5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Fundraising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6" y="1095376"/>
            <a:ext cx="7556313" cy="5638800"/>
          </a:xfrm>
        </p:spPr>
        <p:txBody>
          <a:bodyPr>
            <a:normAutofit/>
          </a:bodyPr>
          <a:lstStyle/>
          <a:p>
            <a:r>
              <a:rPr lang="en-US" sz="2000" dirty="0"/>
              <a:t>Fundraisers/ Sales – No food sales are allowed on campus. No sales are allowed from stores or vendors outside Monarch Dining.</a:t>
            </a:r>
          </a:p>
          <a:p>
            <a:r>
              <a:rPr lang="en-US" sz="2000" dirty="0"/>
              <a:t>Off campus food sales are not allowed during the pandemic.</a:t>
            </a:r>
          </a:p>
          <a:p>
            <a:r>
              <a:rPr lang="en-US" sz="2000" dirty="0"/>
              <a:t>Grocery stores – link shopper card.</a:t>
            </a:r>
          </a:p>
          <a:p>
            <a:r>
              <a:rPr lang="en-US" sz="2000" dirty="0"/>
              <a:t>Shopwithscrips.com – button to start a program.</a:t>
            </a:r>
          </a:p>
          <a:p>
            <a:r>
              <a:rPr lang="en-US" sz="2000" dirty="0"/>
              <a:t>Online fundraising sales.</a:t>
            </a:r>
          </a:p>
          <a:p>
            <a:r>
              <a:rPr lang="en-US" sz="2000" dirty="0"/>
              <a:t>Restaurants in Webb will donate part of sales. </a:t>
            </a:r>
          </a:p>
          <a:p>
            <a:r>
              <a:rPr lang="en-US" sz="2000" dirty="0"/>
              <a:t>Post the event in Monarch Groups.</a:t>
            </a:r>
          </a:p>
          <a:p>
            <a:r>
              <a:rPr lang="en-US" sz="2000" dirty="0"/>
              <a:t>The organization must have their name on all advertising.</a:t>
            </a:r>
          </a:p>
          <a:p>
            <a:r>
              <a:rPr lang="en-US" sz="2000" dirty="0"/>
              <a:t>Fundraising form completed a week before the event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0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Additional Funding: Contingency Request/Co-Sponsorship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6" y="1281723"/>
            <a:ext cx="7556313" cy="516346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need additional funds which are not already allocated to you in your SGA budget, you may complete a Contingency Request in Monarch Group. Contingency Requests are reserved for </a:t>
            </a:r>
            <a:r>
              <a:rPr lang="en-US" sz="32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unusual or unforeseen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circumstances only!!! Max:$1,000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a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one-time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 per semester for a specific event or item and may not be used for anything else. The SGA finance committee reviews and awards or denies contingency requests.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Orgs. may also apply for a Co-Sponsorship, which is funds and/or resources supplied by the SGA. Max: $1,000</a:t>
            </a: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7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Catering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6" y="1281723"/>
            <a:ext cx="7556313" cy="52619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All food served on campus </a:t>
            </a:r>
            <a:r>
              <a:rPr lang="en-US" altLang="en-US" b="1" i="1" u="sng" dirty="0"/>
              <a:t>over $50 must </a:t>
            </a:r>
            <a:r>
              <a:rPr lang="en-US" altLang="en-US" dirty="0"/>
              <a:t>be ordered through Aramark. 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VB Higher Ed centers and other off-campus locations are exempt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You place your order online at </a:t>
            </a:r>
            <a:r>
              <a:rPr lang="en-US" altLang="en-US" dirty="0">
                <a:hlinkClick r:id="rId3"/>
              </a:rPr>
              <a:t>www.oducaterting.catertrax.com</a:t>
            </a:r>
            <a:r>
              <a:rPr lang="en-US" altLang="en-US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Make sure you select student organization and </a:t>
            </a:r>
            <a:r>
              <a:rPr lang="en-US" altLang="en-US" b="1" u="sng" dirty="0"/>
              <a:t>put your org name in the title of your event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Once your order is complete you need to upload your catering form to your Monarch Group payment request.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list of names of attendees is needed for any event below 75 people.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catering paperwork needs to be completed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5 business days before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event.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15% discount is applied to student menu orders if order is submitted and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approved 7 days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 the event.  This is an incentive to submit orders in a timely manner and to limit the number of changes made to existing orders.</a:t>
            </a: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Contracts for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92" y="1178206"/>
            <a:ext cx="7556313" cy="461889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Some events such as concerts, speakers, etc. require contracts from outside vendors to come and provide a service on campus.</a:t>
            </a:r>
          </a:p>
          <a:p>
            <a:pPr lvl="1"/>
            <a:r>
              <a:rPr lang="en-US" altLang="en-US" dirty="0"/>
              <a:t>Examples include: DJs, artists, novelties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order for LSI to process Standard Engagement Agreements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(contracts)  please fill out the following forms</a:t>
            </a:r>
          </a:p>
          <a:p>
            <a:pPr lvl="1"/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Contract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–signed by the vendor </a:t>
            </a:r>
          </a:p>
          <a:p>
            <a:pPr lvl="1"/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COV W-9 form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(VA form, found on Monarch Group)with the vendor’s Tax ID number</a:t>
            </a:r>
          </a:p>
          <a:p>
            <a:pPr lvl="2"/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obtain these forms on Monarch Group.</a:t>
            </a:r>
          </a:p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SIGN ANY OUTSIDE CONTRACT, YOU DO NOT HAVE AUTHORITY TO SIGN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44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 for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6" y="1281723"/>
            <a:ext cx="7556313" cy="461889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order for LSI to process contracts, please fill out the following forms :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Contract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template found on Monarch Group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Independent Personal Services Certification Form and Checklist (IPSC)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this form can be obtained on Monarch Group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COV W-9 form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(VA form, found on Monarch Group)with the vendor’s Tax ID number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forms must have the signature of the company/individual providing the service.</a:t>
            </a:r>
          </a:p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HIRING A STUDENT: REQUIRES PAYROLL PAPERWORK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LSI Fiscal Tech for Assistance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5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005" y="273050"/>
            <a:ext cx="5344357" cy="64897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6400" dirty="0"/>
              <a:t>Office of Leadership &amp; Student Involvement (LSI)</a:t>
            </a:r>
          </a:p>
          <a:p>
            <a:pPr lvl="1"/>
            <a:r>
              <a:rPr lang="en-US" sz="6400" dirty="0"/>
              <a:t>1071 Webb Center</a:t>
            </a:r>
          </a:p>
          <a:p>
            <a:pPr marL="228600" lvl="1" indent="0">
              <a:buNone/>
            </a:pPr>
            <a:r>
              <a:rPr lang="en-US" sz="6400" dirty="0"/>
              <a:t>    Norfolk, VA 23529</a:t>
            </a:r>
          </a:p>
          <a:p>
            <a:pPr lvl="1"/>
            <a:r>
              <a:rPr lang="en-US" sz="6400" dirty="0"/>
              <a:t>757-683-3446 (Office)</a:t>
            </a:r>
          </a:p>
          <a:p>
            <a:pPr lvl="1"/>
            <a:r>
              <a:rPr lang="en-US" sz="6400" b="1" dirty="0"/>
              <a:t>Carrie Duran, Budget Manager</a:t>
            </a:r>
          </a:p>
          <a:p>
            <a:pPr marL="228600" lvl="1" indent="0">
              <a:buNone/>
            </a:pPr>
            <a:r>
              <a:rPr lang="en-US" sz="6400" b="1" dirty="0"/>
              <a:t>cduran@odu.edu</a:t>
            </a:r>
            <a:r>
              <a:rPr lang="en-US" sz="6400" dirty="0"/>
              <a:t>; 757-683-4759</a:t>
            </a:r>
          </a:p>
          <a:p>
            <a:pPr marL="228600" lvl="1" indent="0">
              <a:buNone/>
            </a:pPr>
            <a:r>
              <a:rPr lang="en-US" sz="6400" dirty="0"/>
              <a:t>Connor Simpson, Fiscal Technician</a:t>
            </a:r>
          </a:p>
          <a:p>
            <a:pPr lvl="1"/>
            <a:r>
              <a:rPr lang="en-US" sz="14400" b="1" dirty="0"/>
              <a:t>lsifinance@odu.edu</a:t>
            </a:r>
            <a:endParaRPr lang="en-US" sz="6400" dirty="0"/>
          </a:p>
          <a:p>
            <a:pPr marL="0" indent="0">
              <a:buNone/>
            </a:pPr>
            <a:r>
              <a:rPr lang="en-US" sz="5600" b="1"/>
              <a:t>sgafinance</a:t>
            </a:r>
            <a:r>
              <a:rPr lang="en-US" sz="5600" b="1" dirty="0"/>
              <a:t>@odu.edu</a:t>
            </a:r>
            <a:r>
              <a:rPr lang="en-US" sz="5600" dirty="0"/>
              <a:t> </a:t>
            </a:r>
          </a:p>
          <a:p>
            <a:pPr marL="0" indent="0">
              <a:buNone/>
            </a:pPr>
            <a:r>
              <a:rPr lang="en-US" sz="5600" b="1" dirty="0"/>
              <a:t>Menelik </a:t>
            </a:r>
            <a:r>
              <a:rPr lang="en-US" sz="5600" b="1" dirty="0" err="1"/>
              <a:t>Rice-Coleman</a:t>
            </a:r>
            <a:r>
              <a:rPr lang="en-US" sz="5600" b="1" dirty="0"/>
              <a:t> (SGA Treasurer): : General budget questions, contingency funding, </a:t>
            </a:r>
            <a:r>
              <a:rPr lang="en-US" sz="5600" dirty="0"/>
              <a:t>Co-sponsorships</a:t>
            </a:r>
          </a:p>
          <a:p>
            <a:pPr marL="0" indent="0">
              <a:buNone/>
            </a:pPr>
            <a:r>
              <a:rPr lang="en-US" sz="5600" b="1" dirty="0"/>
              <a:t>Danielle Carter (SGA President) : : </a:t>
            </a:r>
            <a:r>
              <a:rPr lang="en-US" sz="5600" dirty="0"/>
              <a:t>Student organization general questions &amp; Points/Standards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br>
              <a:rPr lang="en-US" sz="800" dirty="0"/>
            </a:b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3" y="4186832"/>
            <a:ext cx="1822157" cy="182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13080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mfida002@odu.edu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531C-FAC2-481E-BAB4-14EF0ED4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E52-D965-41DF-8E7F-58946066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 has been put on hold for this FY</a:t>
            </a:r>
          </a:p>
          <a:p>
            <a:r>
              <a:rPr lang="en-US" dirty="0"/>
              <a:t>Virtual Registrations are approved.  The best practice is to have LSI pay for those in Advance.  </a:t>
            </a:r>
          </a:p>
          <a:p>
            <a:r>
              <a:rPr lang="en-US" dirty="0"/>
              <a:t>If you have been approved for Travel funds you are able to spend in another category.  If it is over $750 fill out </a:t>
            </a:r>
            <a:r>
              <a:rPr lang="en-US"/>
              <a:t>the Reallocation 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Additional Funding: SEES Travel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117821"/>
            <a:ext cx="7556313" cy="461889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Awards given by Student Engagement &amp; Enrollment Services to undergraduate/graduate students to support travel to university-approved events (conferences, presentations, etc.)</a:t>
            </a:r>
          </a:p>
          <a:p>
            <a:r>
              <a:rPr lang="en-US" altLang="en-US" dirty="0"/>
              <a:t>Maximum Amount: $500</a:t>
            </a:r>
          </a:p>
          <a:p>
            <a:r>
              <a:rPr lang="en-US" altLang="en-US" dirty="0"/>
              <a:t>Must have not received SEES Travel Award in the past to qualify</a:t>
            </a:r>
          </a:p>
          <a:p>
            <a:r>
              <a:rPr lang="en-US" altLang="en-US" dirty="0"/>
              <a:t>Deadline: Minimum received no later than 30 days before first day of travel. </a:t>
            </a:r>
          </a:p>
          <a:p>
            <a:r>
              <a:rPr lang="en-US" altLang="en-US" dirty="0"/>
              <a:t>Contact: Debra Woodell: </a:t>
            </a:r>
            <a:r>
              <a:rPr lang="en-US" altLang="en-US" dirty="0">
                <a:hlinkClick r:id="rId3"/>
              </a:rPr>
              <a:t>dwoodell@odu.edu</a:t>
            </a:r>
            <a:r>
              <a:rPr lang="en-US" altLang="en-US" dirty="0"/>
              <a:t>, 683-4109</a:t>
            </a:r>
          </a:p>
          <a:p>
            <a:r>
              <a:rPr lang="en-US" altLang="en-US" dirty="0"/>
              <a:t>https://www.odu.edu/studentinvolvement/travel</a:t>
            </a:r>
          </a:p>
        </p:txBody>
      </p:sp>
    </p:spTree>
    <p:extLst>
      <p:ext uri="{BB962C8B-B14F-4D97-AF65-F5344CB8AC3E}">
        <p14:creationId xmlns:p14="http://schemas.microsoft.com/office/powerpoint/2010/main" val="161009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6" y="1281723"/>
            <a:ext cx="7556313" cy="4618892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forms and instructions are in Monarch Groups </a:t>
            </a: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 you log in - </a:t>
            </a: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Ctrl+click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below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https://odu.campusgroups.com/lsi/home 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to Resources - Documents</a:t>
            </a: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Budget Workshop Presentation</a:t>
            </a: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LSI Finance Policies &amp; Procedures </a:t>
            </a: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Organization Handbook – Under Student Organization Resources</a:t>
            </a:r>
          </a:p>
          <a:p>
            <a:pPr marL="0" lvl="1" indent="0">
              <a:spcBef>
                <a:spcPts val="2000"/>
              </a:spcBef>
              <a:buClr>
                <a:srgbClr val="00487E"/>
              </a:buClr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71F3-BAB8-46DF-BF4C-2BBC8EE9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of Monarch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50D3-619F-4D3F-8A67-3D12B2CC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SGA Reallocation (over $750 form)</a:t>
            </a:r>
          </a:p>
          <a:p>
            <a:r>
              <a:rPr lang="en-US" dirty="0"/>
              <a:t>SGA 50% Form</a:t>
            </a:r>
          </a:p>
          <a:p>
            <a:r>
              <a:rPr lang="en-US" dirty="0"/>
              <a:t>Payment Request</a:t>
            </a:r>
          </a:p>
          <a:p>
            <a:r>
              <a:rPr lang="en-US" dirty="0"/>
              <a:t>Location of Files for LSI in Monarch Groups</a:t>
            </a:r>
          </a:p>
          <a:p>
            <a:r>
              <a:rPr lang="en-US" dirty="0"/>
              <a:t>Re Registration</a:t>
            </a:r>
          </a:p>
          <a:p>
            <a:r>
              <a:rPr lang="en-US" dirty="0"/>
              <a:t>Update Officers in Group</a:t>
            </a:r>
          </a:p>
        </p:txBody>
      </p:sp>
    </p:spTree>
    <p:extLst>
      <p:ext uri="{BB962C8B-B14F-4D97-AF65-F5344CB8AC3E}">
        <p14:creationId xmlns:p14="http://schemas.microsoft.com/office/powerpoint/2010/main" val="101473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" y="215726"/>
            <a:ext cx="7556313" cy="1116106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914400"/>
            <a:ext cx="86106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/>
              <a:t>To train students in how to access their funds housed in LSI.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Each SGA-funded organization is required to send a </a:t>
            </a:r>
            <a:br>
              <a:rPr lang="en-US" altLang="en-US" sz="2200" dirty="0"/>
            </a:br>
            <a:r>
              <a:rPr lang="en-US" altLang="en-US" sz="2200" dirty="0"/>
              <a:t>representative to attend an LSI budget workshop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ODU and the State of Virginia audit our budgets and it’s </a:t>
            </a:r>
            <a:br>
              <a:rPr lang="en-US" altLang="en-US" sz="2200" dirty="0"/>
            </a:br>
            <a:r>
              <a:rPr lang="en-US" altLang="en-US" sz="2200" i="1" dirty="0"/>
              <a:t>mandatory</a:t>
            </a:r>
            <a:r>
              <a:rPr lang="en-US" altLang="en-US" sz="2200" dirty="0"/>
              <a:t> that we follow federal, state &amp; university guidelines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Source of SGA-funding: Ledger 4 - Local Auxiliary Services Funds: Funding sources include student activity fees, self-generated revenues and sales of goods/services, such as ticket sales for intercollegiate athletic events, recreational &amp; intramural program fees and dues from student organizations. </a:t>
            </a:r>
            <a:r>
              <a:rPr lang="en-US" altLang="en-US" sz="2200" i="1" dirty="0"/>
              <a:t>Funds are liquidated at end of fiscal year (June 30</a:t>
            </a:r>
            <a:r>
              <a:rPr lang="en-US" altLang="en-US" sz="2200" i="1" baseline="30000" dirty="0"/>
              <a:t>th</a:t>
            </a:r>
            <a:r>
              <a:rPr lang="en-US" altLang="en-US" sz="2200" i="1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  <a:p>
            <a:pPr lvl="1"/>
            <a:r>
              <a:rPr lang="en-US" altLang="en-US" sz="2200" i="1" dirty="0"/>
              <a:t>All o</a:t>
            </a:r>
            <a:r>
              <a:rPr lang="en-US" altLang="en-US" sz="2200" dirty="0"/>
              <a:t>rganizations must follow Old Dominion University purchasing procedures. </a:t>
            </a:r>
          </a:p>
          <a:p>
            <a:pPr marL="228600" lvl="1" indent="0">
              <a:buNone/>
            </a:pPr>
            <a:r>
              <a:rPr lang="en-US" altLang="en-US" sz="2200" dirty="0"/>
              <a:t>    </a:t>
            </a:r>
            <a:r>
              <a:rPr lang="en-US" altLang="en-US" sz="2200" b="1" dirty="0"/>
              <a:t>Mandatory Use</a:t>
            </a:r>
            <a:r>
              <a:rPr lang="en-US" altLang="en-US" sz="2200" dirty="0"/>
              <a:t>: For contracts with the State &amp; ODU</a:t>
            </a:r>
          </a:p>
          <a:p>
            <a:pPr marL="228600" lvl="1" indent="0">
              <a:buNone/>
            </a:pPr>
            <a:r>
              <a:rPr lang="en-US" altLang="en-US" sz="2200" dirty="0"/>
              <a:t>    Includes: </a:t>
            </a:r>
          </a:p>
          <a:p>
            <a:pPr marL="228600" lvl="1" indent="0">
              <a:buNone/>
            </a:pPr>
            <a:r>
              <a:rPr lang="en-US" altLang="en-US" sz="2200" dirty="0"/>
              <a:t>    * </a:t>
            </a:r>
            <a:r>
              <a:rPr lang="en-US" altLang="en-US" sz="2200" b="1" dirty="0"/>
              <a:t>Staples</a:t>
            </a:r>
            <a:r>
              <a:rPr lang="en-US" altLang="en-US" sz="2200" dirty="0"/>
              <a:t> for office supplies ($50 minimum)</a:t>
            </a:r>
          </a:p>
          <a:p>
            <a:pPr marL="228600" lvl="1" indent="0">
              <a:buNone/>
            </a:pPr>
            <a:r>
              <a:rPr lang="en-US" altLang="en-US" sz="2200" dirty="0"/>
              <a:t>    *</a:t>
            </a:r>
            <a:r>
              <a:rPr lang="en-US" altLang="en-US" sz="2200" b="1" dirty="0"/>
              <a:t> Aramark </a:t>
            </a:r>
            <a:r>
              <a:rPr lang="en-US" altLang="en-US" sz="2200" dirty="0"/>
              <a:t>for catering</a:t>
            </a:r>
          </a:p>
          <a:p>
            <a:pPr marL="228600" lvl="1" indent="0">
              <a:buNone/>
            </a:pPr>
            <a:r>
              <a:rPr lang="en-US" altLang="en-US" sz="2200" dirty="0"/>
              <a:t>    * </a:t>
            </a:r>
            <a:r>
              <a:rPr lang="en-US" altLang="en-US" sz="2200" b="1" dirty="0" err="1"/>
              <a:t>Liskey</a:t>
            </a:r>
            <a:r>
              <a:rPr lang="en-US" altLang="en-US" sz="2200" b="1" dirty="0"/>
              <a:t> &amp; Sons, Worth Higgins &amp; Professional Printing </a:t>
            </a:r>
            <a:r>
              <a:rPr lang="en-US" altLang="en-US" sz="2200" dirty="0"/>
              <a:t>for printing services over $500 (2 or   </a:t>
            </a:r>
          </a:p>
          <a:p>
            <a:pPr marL="228600" lvl="1" indent="0">
              <a:buNone/>
            </a:pPr>
            <a:r>
              <a:rPr lang="en-US" altLang="en-US" sz="2200" dirty="0"/>
              <a:t>      more colors) </a:t>
            </a:r>
          </a:p>
          <a:p>
            <a:pPr marL="228600" lvl="1" indent="0">
              <a:buNone/>
            </a:pPr>
            <a:r>
              <a:rPr lang="en-US" altLang="en-US" sz="2200" dirty="0"/>
              <a:t>    * </a:t>
            </a:r>
            <a:r>
              <a:rPr lang="en-US" altLang="en-US" sz="2200" b="1" dirty="0"/>
              <a:t>RGH/Staples</a:t>
            </a:r>
            <a:r>
              <a:rPr lang="en-US" altLang="en-US" sz="2200" dirty="0"/>
              <a:t> for promo items.  This includes shirts.</a:t>
            </a:r>
          </a:p>
          <a:p>
            <a:pPr lvl="1"/>
            <a:r>
              <a:rPr lang="en-US" altLang="en-US" sz="2200" dirty="0"/>
              <a:t>Small, Woman-Owned &amp; Minority-Owned (SWAM) target of 47.5% of expenditures. Contact LSI fiscal to assist in identifying vendors.</a:t>
            </a:r>
          </a:p>
          <a:p>
            <a:pPr lvl="1"/>
            <a:r>
              <a:rPr lang="en-US" altLang="en-US" sz="2200" dirty="0">
                <a:highlight>
                  <a:srgbClr val="00FFFF"/>
                </a:highlight>
              </a:rPr>
              <a:t>Be prepared to pick up orders within 3 days of delivery.</a:t>
            </a:r>
          </a:p>
          <a:p>
            <a:pPr lvl="1"/>
            <a:r>
              <a:rPr lang="en-US" altLang="en-US" sz="2200" b="1" i="1" dirty="0">
                <a:solidFill>
                  <a:srgbClr val="FF0000"/>
                </a:solidFill>
              </a:rPr>
              <a:t>If the funds are spent without authorization from the University  (LSI), the individual who made the unauthorized purchase will be responsible for the expenditure</a:t>
            </a:r>
          </a:p>
          <a:p>
            <a:pPr marL="457200" lvl="2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Treasurer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36" y="1285630"/>
            <a:ext cx="7556313" cy="5083908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The Treasurer should keep a detailed report of all expenditures from the SGA account as well as off campus accounts, if applicable</a:t>
            </a:r>
          </a:p>
          <a:p>
            <a:r>
              <a:rPr lang="en-US" altLang="en-US" sz="3000" dirty="0"/>
              <a:t>The Treasurer should be included on both the SGA and off campus account</a:t>
            </a:r>
          </a:p>
          <a:p>
            <a:r>
              <a:rPr lang="en-US" altLang="en-US" sz="3000" dirty="0"/>
              <a:t>The Treasurer should regularly update the members of the organization with account balances</a:t>
            </a: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70" y="5553237"/>
            <a:ext cx="1546875" cy="130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9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 Organization Re-Registration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Fall log in to Monarch Group to Re-Register</a:t>
            </a:r>
          </a:p>
          <a:p>
            <a:r>
              <a:rPr lang="en-US" dirty="0"/>
              <a:t>Go to Groups next to the home icon and select the group you would like to Re-Register</a:t>
            </a:r>
          </a:p>
          <a:p>
            <a:r>
              <a:rPr lang="en-US" dirty="0"/>
              <a:t>Update Officer Roles in Monarch Groups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70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1600"/>
            <a:ext cx="7556313" cy="47545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last date to submit a payment request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spend money from your SGA funds is the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last day of </a:t>
            </a:r>
            <a:r>
              <a:rPr lang="en-US" alt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classes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(not exams)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spring semester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en-US" sz="2800" b="1" dirty="0">
                <a:solidFill>
                  <a:srgbClr val="FF0000"/>
                </a:solidFill>
              </a:rPr>
              <a:t>April 27, 2021</a:t>
            </a: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Reallocation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169759"/>
            <a:ext cx="7556313" cy="552191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2800" dirty="0"/>
              <a:t>Each organization may reallocate up to </a:t>
            </a:r>
            <a:r>
              <a:rPr lang="en-US" altLang="en-US" sz="2800" b="1" dirty="0"/>
              <a:t>$750 </a:t>
            </a:r>
            <a:r>
              <a:rPr lang="en-US" altLang="en-US" sz="2800" dirty="0"/>
              <a:t>without SGA permission to another existing budget category. Submit spending request, include “Reallocation” in payment title.</a:t>
            </a:r>
          </a:p>
          <a:p>
            <a:pPr>
              <a:defRPr/>
            </a:pPr>
            <a:r>
              <a:rPr lang="en-US" altLang="en-US" sz="2800" dirty="0"/>
              <a:t>Requests to reallocate more than $750 or more to fund new requests requires SGA approval by Reallocation Form on Monarch Group.  Demo at end of the location of this form.</a:t>
            </a:r>
          </a:p>
          <a:p>
            <a:pPr>
              <a:defRPr/>
            </a:pPr>
            <a:r>
              <a:rPr lang="en-US" altLang="en-US" sz="2800" dirty="0"/>
              <a:t>Reallocated money is NOT actually moved in Monarch Group. No change to approved amounts.</a:t>
            </a: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50%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SGA expects groups to spend 50% of their allocated funds in each semester. 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If your org is planning on using the allocated funds during the Spring semester, please detail this information in the 50% Form on Monarch Group by </a:t>
            </a:r>
            <a:r>
              <a:rPr lang="en-US" altLang="en-US" sz="2600" b="1" u="sng" dirty="0">
                <a:solidFill>
                  <a:srgbClr val="FF0000"/>
                </a:solidFill>
              </a:rPr>
              <a:t>November 25th, 2020</a:t>
            </a:r>
            <a:r>
              <a:rPr lang="en-US" altLang="en-US" sz="2600" dirty="0"/>
              <a:t>, so they are aware of your plans to spend the funds. 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Otherwise, the balance up to </a:t>
            </a:r>
            <a:r>
              <a:rPr lang="en-US" altLang="en-US" sz="2600" b="1" i="1" dirty="0"/>
              <a:t>50%</a:t>
            </a:r>
            <a:r>
              <a:rPr lang="en-US" altLang="en-US" sz="2600" i="1" dirty="0"/>
              <a:t> will be taken away </a:t>
            </a:r>
            <a:r>
              <a:rPr lang="en-US" altLang="en-US" sz="2600" dirty="0"/>
              <a:t>by SGA. </a:t>
            </a: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56848"/>
      </p:ext>
    </p:extLst>
  </p:cSld>
  <p:clrMapOvr>
    <a:masterClrMapping/>
  </p:clrMapOvr>
</p:sld>
</file>

<file path=ppt/theme/theme1.xml><?xml version="1.0" encoding="utf-8"?>
<a:theme xmlns:a="http://schemas.openxmlformats.org/drawingml/2006/main" name="ODU Blocks">
  <a:themeElements>
    <a:clrScheme name="ODU Theme Colors 1">
      <a:dk1>
        <a:sysClr val="windowText" lastClr="000000"/>
      </a:dk1>
      <a:lt1>
        <a:sysClr val="window" lastClr="FFFFFF"/>
      </a:lt1>
      <a:dk2>
        <a:srgbClr val="2B142D"/>
      </a:dk2>
      <a:lt2>
        <a:srgbClr val="BD971F"/>
      </a:lt2>
      <a:accent1>
        <a:srgbClr val="003767"/>
      </a:accent1>
      <a:accent2>
        <a:srgbClr val="7EC8E4"/>
      </a:accent2>
      <a:accent3>
        <a:srgbClr val="DA5120"/>
      </a:accent3>
      <a:accent4>
        <a:srgbClr val="8D8E8D"/>
      </a:accent4>
      <a:accent5>
        <a:srgbClr val="DA5120"/>
      </a:accent5>
      <a:accent6>
        <a:srgbClr val="5B9029"/>
      </a:accent6>
      <a:hlink>
        <a:srgbClr val="003767"/>
      </a:hlink>
      <a:folHlink>
        <a:srgbClr val="4D393E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ODU Blocks (1)</Template>
  <TotalTime>51341</TotalTime>
  <Words>1771</Words>
  <Application>Microsoft Office PowerPoint</Application>
  <PresentationFormat>On-screen Show (4:3)</PresentationFormat>
  <Paragraphs>158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Wingdings 3</vt:lpstr>
      <vt:lpstr>ODU Blocks</vt:lpstr>
      <vt:lpstr>LSI Finance Workshop</vt:lpstr>
      <vt:lpstr>Contact Information</vt:lpstr>
      <vt:lpstr>Demonstration of Monarch Groups</vt:lpstr>
      <vt:lpstr>Purpose</vt:lpstr>
      <vt:lpstr>Role of Treasurer</vt:lpstr>
      <vt:lpstr>Student Organization Re-Registration</vt:lpstr>
      <vt:lpstr>Spending of Funds</vt:lpstr>
      <vt:lpstr>Reallocation of funds</vt:lpstr>
      <vt:lpstr>50% Rule</vt:lpstr>
      <vt:lpstr>Disallowed Expenditures on all Funds</vt:lpstr>
      <vt:lpstr>Small Business Expense (SBE) Reimbursements (non-travel)</vt:lpstr>
      <vt:lpstr>Tax Exemptions</vt:lpstr>
      <vt:lpstr>Employer ID Number</vt:lpstr>
      <vt:lpstr>Off Campus Accounts</vt:lpstr>
      <vt:lpstr>Fundraising</vt:lpstr>
      <vt:lpstr>Additional Funding: Contingency Request/Co-Sponsorship</vt:lpstr>
      <vt:lpstr>Catering Requests</vt:lpstr>
      <vt:lpstr>Contracts for Companies</vt:lpstr>
      <vt:lpstr>Contracts for Individuals</vt:lpstr>
      <vt:lpstr>Travel</vt:lpstr>
      <vt:lpstr>Additional Funding: SEES Travel Awards</vt:lpstr>
      <vt:lpstr>Resources   </vt:lpstr>
    </vt:vector>
  </TitlesOfParts>
  <Manager/>
  <Company>Old Dominion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Workshop</dc:title>
  <dc:subject/>
  <dc:creator>Cohen, Jennifer K.</dc:creator>
  <cp:keywords/>
  <dc:description/>
  <cp:lastModifiedBy>Duran, Carrie A.</cp:lastModifiedBy>
  <cp:revision>203</cp:revision>
  <cp:lastPrinted>2018-10-03T17:03:47Z</cp:lastPrinted>
  <dcterms:created xsi:type="dcterms:W3CDTF">2016-09-06T13:02:26Z</dcterms:created>
  <dcterms:modified xsi:type="dcterms:W3CDTF">2020-09-11T14:45:15Z</dcterms:modified>
  <cp:category/>
</cp:coreProperties>
</file>